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 id="2147483657"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1497FA-668D-4F8C-B053-04249CE1F307}">
  <a:tblStyle styleId="{861497FA-668D-4F8C-B053-04249CE1F3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78674F5-BA38-4CE1-9E45-8654D6313FC8}"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df342bb43_0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df342bb43_0_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specifications.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157" name="Google Shape;157;g1fdf342bb43_0_5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df342bb43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df342bb43_0_5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165" name="Google Shape;165;g1fdf342bb43_0_5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df342bb43_0_5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df342bb43_0_5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r>
              <a:rPr b="1" lang="sv-SE"/>
              <a:t>For an independently testable function</a:t>
            </a:r>
            <a:r>
              <a:rPr lang="sv-SE"/>
              <a:t>,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a:t>
            </a:r>
            <a:r>
              <a:rPr b="1" lang="sv-SE"/>
              <a:t>Three types of constraints</a:t>
            </a:r>
            <a:r>
              <a:rPr lang="sv-SE"/>
              <a:t>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a:t>
            </a:r>
            <a:r>
              <a:rPr lang="sv-SE"/>
              <a:t> create</a:t>
            </a:r>
            <a:r>
              <a:rPr lang="sv-SE">
                <a:solidFill>
                  <a:schemeClr val="dk1"/>
                </a:solidFill>
              </a:rPr>
              <a:t>, and (</a:t>
            </a:r>
            <a:r>
              <a:rPr lang="sv-SE"/>
              <a:t>last point</a:t>
            </a:r>
            <a:r>
              <a:rPr lang="sv-SE">
                <a:solidFill>
                  <a:schemeClr val="dk1"/>
                </a:solidFill>
              </a:rPr>
              <a:t>). This lets you work your way down to a set that is reasonable to spend human effort creating.  if you end up with too many test cases that need to be</a:t>
            </a:r>
            <a:r>
              <a:rPr lang="sv-SE"/>
              <a:t> created</a:t>
            </a:r>
            <a:r>
              <a:rPr lang="sv-SE">
                <a:solidFill>
                  <a:schemeClr val="dk1"/>
                </a:solidFill>
              </a:rPr>
              <a:t>, you can apply more constraints until you get a reasonably sized test suite.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df342bb43_0_5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df342bb43_0_5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df342bb43_0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df342bb43_0_5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As a running example, let’s consider a situation where you have developed a small library of functions related to maintaining a Set datastructure. It offers three methods, and the datastructure itself. Those methods are  (go over)</a:t>
            </a:r>
            <a:endParaRPr sz="1100">
              <a:latin typeface="Consolas"/>
              <a:ea typeface="Consolas"/>
              <a:cs typeface="Consolas"/>
              <a:sym typeface="Consolas"/>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df342bb43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df342bb43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insert is one of our indepedently testable functions. We want to test it. To do so, we need to identify what we control when we test. It may help to look first at what a test might look like for this method (go over). Ok - what do we control when testing this function?</a:t>
            </a:r>
            <a:endParaRPr/>
          </a:p>
          <a:p>
            <a:pPr indent="0" lvl="0" marL="0" rtl="0" algn="l">
              <a:spcBef>
                <a:spcPts val="0"/>
              </a:spcBef>
              <a:spcAft>
                <a:spcPts val="0"/>
              </a:spcAft>
              <a:buNone/>
            </a:pPr>
            <a:r>
              <a:rPr lang="sv-SE"/>
              <a:t>(click to bring in choices)</a:t>
            </a:r>
            <a:endParaRPr/>
          </a:p>
        </p:txBody>
      </p:sp>
      <p:sp>
        <p:nvSpPr>
          <p:cNvPr id="193" name="Google Shape;193;g1fdf342bb43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df342bb43_0_5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df342bb43_0_5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df342bb43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df342bb43_0_5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representative values</a:t>
            </a:r>
            <a:endParaRPr/>
          </a:p>
        </p:txBody>
      </p:sp>
      <p:sp>
        <p:nvSpPr>
          <p:cNvPr id="214" name="Google Shape;214;g1fdf342bb43_0_5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df342bb43_0_5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df342bb43_0_5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t>
            </a:r>
            <a:r>
              <a:rPr lang="sv-SE"/>
              <a:t>example, for a</a:t>
            </a:r>
            <a:r>
              <a:rPr lang="sv-SE">
                <a:solidFill>
                  <a:schemeClr val="dk1"/>
                </a:solidFill>
              </a:rPr>
              <a:t>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df342bb43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df342bb43_0_5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From this, we can form 16 test specifications by choosing values for each choice. now, of course, many of these are redundant or impossible, so we can eliminate ones that we don’t really expect to learn anything new from or that can’t be run. We identify those next through constraints. For now, Here is our set of test specifications, our recipes for test cases. (go over)</a:t>
            </a:r>
            <a:endParaRPr/>
          </a:p>
        </p:txBody>
      </p:sp>
      <p:sp>
        <p:nvSpPr>
          <p:cNvPr id="234" name="Google Shape;234;g1fdf342bb43_0_5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fdf342bb43_0_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fdf342bb43_0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df342bb43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df342bb43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df342bb43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df342bb43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df342bb43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df342bb43_0_6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let’s go back to our insert function. What are some possible constraints here. (click) If the set is empty, then the object can’t already be in the set. (click) If we have a null object, that always leads to an error regardless of what it is paired with. We can just have one test case with that value and ignore the other combinations (click) We are concerned with the set size for performance reasons. We want to see how performance changes as the number of items increases. So, we could mark these as “single” cases. They should work - we should get the same outcome as the “1 item” case, we just want to see if it gets slower. So, we can try one test case for each just to see the outcome, and not test all combinations with these. </a:t>
            </a:r>
            <a:endParaRPr/>
          </a:p>
        </p:txBody>
      </p:sp>
      <p:sp>
        <p:nvSpPr>
          <p:cNvPr id="265" name="Google Shape;265;g1fdf342bb43_0_6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df342bb43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df342bb43_0_6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apply these constraints and see what is left.(click) First, we can’t have an object already in the set if the set is empty. That removes two (click) Next, we have the error - the null object being inserted. We only need to keep one case of this. It makes sense to just keep the empty list one. Especially as we can’t have a case of it already in the set if it is null. That removes another six. (click) Now, we have the two single constraints. We only need one test case with 10 items and one with 10000 items to test performance. We don’t need all combinations. Let’s keep the ones where we actually insert it in the set. From the remaining 8 test cases, we can remove another two. That leave us with a nice small set of 6 test cases from the original 16.</a:t>
            </a:r>
            <a:endParaRPr/>
          </a:p>
        </p:txBody>
      </p:sp>
      <p:sp>
        <p:nvSpPr>
          <p:cNvPr id="280" name="Google Shape;280;g1fdf342bb43_0_6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df342bb43_0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df342bb43_0_6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That leave us with a nice small set of 6 test cases from the original 16. (points 2-3)</a:t>
            </a:r>
            <a:endParaRPr/>
          </a:p>
        </p:txBody>
      </p:sp>
      <p:sp>
        <p:nvSpPr>
          <p:cNvPr id="305" name="Google Shape;305;g1fdf342bb43_0_6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df342bb43_0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df342bb43_0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to make this a little more solid, here is what a concrete test case might look like for a couple of test specifications (go over)</a:t>
            </a:r>
            <a:endParaRPr/>
          </a:p>
        </p:txBody>
      </p:sp>
      <p:sp>
        <p:nvSpPr>
          <p:cNvPr id="315" name="Google Shape;315;g1fdf342bb43_0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df342bb43_0_6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df342bb43_0_6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df342bb43_0_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df342bb43_0_6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df342bb43_0_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df342bb43_0_6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 while thinking, open drawing document to do together</a:t>
            </a:r>
            <a:endParaRPr/>
          </a:p>
        </p:txBody>
      </p:sp>
      <p:sp>
        <p:nvSpPr>
          <p:cNvPr id="342" name="Google Shape;342;g1fdf342bb43_0_6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df342bb43_0_7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df342bb43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df342bb43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df342bb43_0_4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test cases? This is something we will explore today. In short, (last)</a:t>
            </a:r>
            <a:endParaRPr/>
          </a:p>
        </p:txBody>
      </p:sp>
      <p:sp>
        <p:nvSpPr>
          <p:cNvPr id="95" name="Google Shape;95;g1fdf342bb43_0_4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df342bb43_0_7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df342bb43_0_7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df342bb43_0_7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df342bb43_0_7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df342bb43_0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df342bb43_0_7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393" name="Google Shape;393;g1fdf342bb43_0_7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df342bb43_0_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df342bb43_0_7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category-partition method allows the test designer to add constraints that limit growth in the number of combinations. This can be a reasonable approach when the constraints come naturally from the application domain, and eliminate many redundant combinations (like the “error” entries). It doesn’t work if you lack real constraints from the application domain,and  the test designer is forced to add arbitrary constraints whose sole purpose is to reduce the number of combinations. Consider the set of features that control the appearance of our web site, shown here on this slide.  Exhaustive enumeration produces 432 combinations, which is too many for one feature. WE could hypothesize some constraints, such as text only mode is  limited to phones, but radical reductions require adding several “single” and “property” constraints without any real rationale. So, what can we do with this? </a:t>
            </a:r>
            <a:endParaRPr/>
          </a:p>
        </p:txBody>
      </p:sp>
      <p:sp>
        <p:nvSpPr>
          <p:cNvPr id="400" name="Google Shape;400;g1fdf342bb43_0_7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df342bb43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df342bb43_0_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pairwise choice interactions instead of all possible interactions. One test case is a selection of values for each choice, so one test case can cover multiple PAIRS of choice interactions. We have already observed that the number of possible interactions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09" name="Google Shape;409;g1fdf342bb43_0_7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df342bb43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fdf342bb43_0_7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417" name="Google Shape;417;g1fdf342bb43_0_7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fdf342bb43_0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fdf342bb43_0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27" name="Google Shape;427;g1fdf342bb43_0_7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df342bb43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fdf342bb43_0_7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However, today, let’s go through in more detail how you would do this yourself for small programs. </a:t>
            </a:r>
            <a:endParaRPr/>
          </a:p>
        </p:txBody>
      </p:sp>
      <p:sp>
        <p:nvSpPr>
          <p:cNvPr id="438" name="Google Shape;438;g1fdf342bb43_0_7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df342bb43_0_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df342bb43_0_7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 elements contains three pairs, and by careful selecting values we can make each combination cover up to three different pairs (go over) (see if there are questions)</a:t>
            </a:r>
            <a:endParaRPr/>
          </a:p>
        </p:txBody>
      </p:sp>
      <p:sp>
        <p:nvSpPr>
          <p:cNvPr id="447" name="Google Shape;447;g1fdf342bb43_0_7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fdf342bb43_0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df342bb43_0_8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58" name="Google Shape;458;g1fdf342bb43_0_8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df342bb43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df342bb43_0_4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fdf342bb43_0_4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fdf342bb43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df342bb43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471" name="Google Shape;471;g1fdf342bb43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df342bb43_0_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df342bb43_0_8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481" name="Google Shape;481;g1fdf342bb43_0_8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df342bb43_0_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df342bb43_0_8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1fdf342bb43_0_8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fdf342bb43_0_8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fdf342bb43_0_8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df342bb43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fdf342bb43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df342bb43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df342bb43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The internal components of your software</a:t>
            </a:r>
            <a:r>
              <a:rPr lang="sv-SE" sz="1000">
                <a:solidFill>
                  <a:srgbClr val="131413"/>
                </a:solidFill>
                <a:latin typeface="Arial"/>
                <a:ea typeface="Arial"/>
                <a:cs typeface="Arial"/>
                <a:sym typeface="Arial"/>
              </a:rPr>
              <a:t> do not exist in a vacuum. These components - classes, subsystems, services- interact in various ways, both in positive and intended ways, but also in critical and unplanned ways. Components are often expected to interact: to exchange information, to determine the behavior of other features, reuse the functionality of other components, and accomplish a task in cooperation. However, inadvertent interactions can cause unexpected and incorrect behaviors. Detecting and resolving unintended component interactions is one of the key challenges of developing a complex system - and a major point of integration testing- and we want to design our test cases to</a:t>
            </a:r>
            <a:r>
              <a:rPr lang="sv-SE" sz="1100">
                <a:latin typeface="Arial"/>
                <a:ea typeface="Arial"/>
                <a:cs typeface="Arial"/>
                <a:sym typeface="Arial"/>
              </a:rPr>
              <a:t> examine critically important component integrations and have a high chance of detecting these interactions.	</a:t>
            </a:r>
            <a:endParaRPr/>
          </a:p>
        </p:txBody>
      </p:sp>
      <p:sp>
        <p:nvSpPr>
          <p:cNvPr id="112" name="Google Shape;112;g1fdf342bb43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df342bb43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df342bb43_0_4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A component that works perfectly well in isolation may exhibit inadvertent behavior when combined with other components to perform a higher-level task. The problem is that, when thesecomponents are developed independently, it is difficult to predict their mutual interactions when combined. Typically, the behavior of the complete product is not easily deducible from understanding the components in isolation—we have to identify and understand their interactions during system-level testing.  </a:t>
            </a:r>
            <a:r>
              <a:rPr b="1" lang="sv-SE">
                <a:solidFill>
                  <a:srgbClr val="4F4F4F"/>
                </a:solidFill>
              </a:rPr>
              <a:t>An interaction between</a:t>
            </a:r>
            <a:r>
              <a:rPr lang="sv-SE">
                <a:solidFill>
                  <a:srgbClr val="4F4F4F"/>
                </a:solidFill>
              </a:rPr>
              <a:t> two or more features, subsystems, or classes is an emergent behavior that cannot be easily predicted from the behaviors associated with the individual features, subsystems or classes involved. An inadvertent interaction occurs when one functionality influences the behavior of another functionality in an unexpected way (regarding the expected execution path through the code, unexpected data changes, changes in timing, or other visible behavior). </a:t>
            </a:r>
            <a:r>
              <a:rPr b="1" lang="sv-SE">
                <a:solidFill>
                  <a:srgbClr val="4F4F4F"/>
                </a:solidFill>
              </a:rPr>
              <a:t>When we integrate</a:t>
            </a:r>
            <a:r>
              <a:rPr lang="sv-SE">
                <a:solidFill>
                  <a:srgbClr val="4F4F4F"/>
                </a:solidFill>
              </a:rPr>
              <a:t> lower-level components, their interactions need to be coordinated, for example, by ordering their execution, synchronizing data access, defining precedence rules for who gets to take an action when, and including missing behavior. Our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p>
        </p:txBody>
      </p:sp>
      <p:sp>
        <p:nvSpPr>
          <p:cNvPr id="121" name="Google Shape;121;g1fdf342bb43_0_4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df342bb43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df342bb43_0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30" name="Google Shape;130;g1fdf342bb43_0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df342bb43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df342bb43_0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39" name="Google Shape;139;g1fdf342bb43_0_5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df342bb43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df342bb43_0_5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succinctly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148" name="Google Shape;148;g1fdf342bb43_0_5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 System Testing - </a:t>
            </a:r>
            <a:br>
              <a:rPr lang="sv-SE" sz="3000"/>
            </a:br>
            <a:r>
              <a:rPr lang="sv-SE" sz="3000"/>
              <a:t>Test Selection Techniques</a:t>
            </a:r>
            <a:endParaRPr/>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1,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161" name="Google Shape;161;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a:t>
            </a:r>
            <a:r>
              <a:rPr i="1" lang="sv-SE"/>
              <a:t>interesting</a:t>
            </a:r>
            <a:r>
              <a:rPr lang="sv-SE"/>
              <a:t> specifications. </a:t>
            </a:r>
            <a:endParaRPr/>
          </a:p>
          <a:p>
            <a:pPr indent="-393700" lvl="0" marL="457200" rtl="0" algn="l">
              <a:spcBef>
                <a:spcPts val="1000"/>
              </a:spcBef>
              <a:spcAft>
                <a:spcPts val="0"/>
              </a:spcAft>
              <a:buSzPts val="2600"/>
              <a:buChar char="•"/>
            </a:pPr>
            <a:r>
              <a:rPr b="1" lang="sv-SE"/>
              <a:t>Category-Partition Method</a:t>
            </a:r>
            <a:endParaRPr b="1"/>
          </a:p>
          <a:p>
            <a:pPr indent="-368300" lvl="1" marL="914400" rtl="0" algn="l">
              <a:spcBef>
                <a:spcPts val="500"/>
              </a:spcBef>
              <a:spcAft>
                <a:spcPts val="0"/>
              </a:spcAft>
              <a:buSzPts val="2200"/>
              <a:buChar char="•"/>
            </a:pPr>
            <a:r>
              <a:rPr lang="sv-SE"/>
              <a:t>Apply </a:t>
            </a:r>
            <a:r>
              <a:rPr b="1" lang="sv-SE"/>
              <a:t>constraints</a:t>
            </a:r>
            <a:r>
              <a:rPr lang="sv-SE"/>
              <a:t> to reduce the number of specifications.</a:t>
            </a:r>
            <a:endParaRPr/>
          </a:p>
          <a:p>
            <a:pPr indent="-393700" lvl="0" marL="457200" rtl="0" algn="l">
              <a:spcBef>
                <a:spcPts val="1000"/>
              </a:spcBef>
              <a:spcAft>
                <a:spcPts val="0"/>
              </a:spcAft>
              <a:buSzPts val="2600"/>
              <a:buChar char="•"/>
            </a:pPr>
            <a:r>
              <a:rPr b="1" lang="sv-SE"/>
              <a:t>Combinatorial Interaction Testing</a:t>
            </a:r>
            <a:endParaRPr b="1"/>
          </a:p>
          <a:p>
            <a:pPr indent="-368300" lvl="1" marL="914400" rtl="0" algn="l">
              <a:spcBef>
                <a:spcPts val="500"/>
              </a:spcBef>
              <a:spcAft>
                <a:spcPts val="0"/>
              </a:spcAft>
              <a:buSzPts val="2200"/>
              <a:buChar char="•"/>
            </a:pPr>
            <a:r>
              <a:rPr lang="sv-SE"/>
              <a:t>Identify a subset that covers all </a:t>
            </a:r>
            <a:r>
              <a:rPr b="1" lang="sv-SE"/>
              <a:t>interactions between pairs of choices</a:t>
            </a:r>
            <a:r>
              <a:rPr lang="sv-SE"/>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8" name="Google Shape;168;p2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174" name="Google Shape;17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175" name="Google Shape;175;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181" name="Google Shape;181;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characteristics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t>the choices</a:t>
            </a:r>
            <a:r>
              <a:rPr lang="sv-SE"/>
              <a:t>)</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endParaRPr/>
          </a:p>
        </p:txBody>
      </p:sp>
      <p:sp>
        <p:nvSpPr>
          <p:cNvPr id="182" name="Google Shape;182;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88" name="Google Shape;188;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function library related to Sets: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POST</a:t>
            </a:r>
            <a:r>
              <a:rPr lang="sv-SE">
                <a:latin typeface="Consolas"/>
                <a:ea typeface="Consolas"/>
                <a:cs typeface="Consolas"/>
                <a:sym typeface="Consolas"/>
              </a:rPr>
              <a:t> /insert/SETID {“object”: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(“OK” if success or error)}</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GET /find/SETID </a:t>
            </a:r>
            <a:r>
              <a:rPr lang="sv-SE">
                <a:latin typeface="Consolas"/>
                <a:ea typeface="Consolas"/>
                <a:cs typeface="Consolas"/>
                <a:sym typeface="Consolas"/>
              </a:rPr>
              <a:t>{“object”: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(TRUE or FALSE)}</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GET /delete/SETID </a:t>
            </a:r>
            <a:r>
              <a:rPr lang="sv-SE">
                <a:latin typeface="Consolas"/>
                <a:ea typeface="Consolas"/>
                <a:cs typeface="Consolas"/>
                <a:sym typeface="Consolas"/>
              </a:rPr>
              <a:t>{“object”: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(“OK” if success or error)}</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We want to write tests for these three functions.</a:t>
            </a:r>
            <a:endParaRPr/>
          </a:p>
        </p:txBody>
      </p:sp>
      <p:sp>
        <p:nvSpPr>
          <p:cNvPr id="189" name="Google Shape;189;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6" name="Google Shape;19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97" name="Google Shape;19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What are our choices?</a:t>
            </a:r>
            <a:endParaRPr/>
          </a:p>
        </p:txBody>
      </p:sp>
      <p:sp>
        <p:nvSpPr>
          <p:cNvPr id="198" name="Google Shape;198;p26"/>
          <p:cNvSpPr/>
          <p:nvPr/>
        </p:nvSpPr>
        <p:spPr>
          <a:xfrm>
            <a:off x="6553200" y="867275"/>
            <a:ext cx="2314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199" name="Google Shape;199;p26"/>
          <p:cNvSpPr/>
          <p:nvPr/>
        </p:nvSpPr>
        <p:spPr>
          <a:xfrm>
            <a:off x="5473801" y="2007700"/>
            <a:ext cx="21336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200" name="Google Shape;200;p26"/>
          <p:cNvSpPr txBox="1"/>
          <p:nvPr/>
        </p:nvSpPr>
        <p:spPr>
          <a:xfrm>
            <a:off x="1244250" y="2558600"/>
            <a:ext cx="5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26"/>
          <p:cNvSpPr txBox="1"/>
          <p:nvPr/>
        </p:nvSpPr>
        <p:spPr>
          <a:xfrm>
            <a:off x="4269850" y="2471200"/>
            <a:ext cx="4773000" cy="2462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sv-SE" sz="2000"/>
              <a:t>Parameter:</a:t>
            </a:r>
            <a:r>
              <a:rPr lang="sv-SE" sz="2000"/>
              <a:t> Set ID</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1:</a:t>
            </a:r>
            <a:r>
              <a:rPr lang="sv-SE" sz="1800">
                <a:solidFill>
                  <a:srgbClr val="0000FF"/>
                </a:solidFill>
              </a:rPr>
              <a:t> How many items are in the set? (performance may degrade with larger sets)</a:t>
            </a:r>
            <a:endParaRPr sz="1800">
              <a:solidFill>
                <a:srgbClr val="0000FF"/>
              </a:solidFill>
            </a:endParaRPr>
          </a:p>
          <a:p>
            <a:pPr indent="-355600" lvl="0" marL="457200" rtl="0" algn="l">
              <a:spcBef>
                <a:spcPts val="0"/>
              </a:spcBef>
              <a:spcAft>
                <a:spcPts val="0"/>
              </a:spcAft>
              <a:buSzPts val="2000"/>
              <a:buChar char="●"/>
            </a:pPr>
            <a:r>
              <a:rPr b="1" lang="sv-SE" sz="2000"/>
              <a:t>Parameter:</a:t>
            </a:r>
            <a:r>
              <a:rPr lang="sv-SE" sz="2000"/>
              <a:t> Object</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2: </a:t>
            </a:r>
            <a:r>
              <a:rPr lang="sv-SE" sz="1800">
                <a:solidFill>
                  <a:srgbClr val="0000FF"/>
                </a:solidFill>
              </a:rPr>
              <a:t>Is obj already in the set?</a:t>
            </a:r>
            <a:endParaRPr sz="1800">
              <a:solidFill>
                <a:srgbClr val="0000FF"/>
              </a:solidFill>
            </a:endParaRPr>
          </a:p>
          <a:p>
            <a:pPr indent="-342900" lvl="1" marL="914400" rtl="0" algn="l">
              <a:spcBef>
                <a:spcPts val="0"/>
              </a:spcBef>
              <a:spcAft>
                <a:spcPts val="0"/>
              </a:spcAft>
              <a:buClr>
                <a:srgbClr val="0000FF"/>
              </a:buClr>
              <a:buSzPts val="1800"/>
              <a:buChar char="○"/>
            </a:pPr>
            <a:r>
              <a:rPr b="1" lang="sv-SE" sz="1800">
                <a:solidFill>
                  <a:srgbClr val="0000FF"/>
                </a:solidFill>
              </a:rPr>
              <a:t>Choice 3:</a:t>
            </a:r>
            <a:r>
              <a:rPr lang="sv-SE" sz="1800">
                <a:solidFill>
                  <a:srgbClr val="0000FF"/>
                </a:solidFill>
              </a:rPr>
              <a:t> Is the object valid? (e.g., not null)?</a:t>
            </a:r>
            <a:endParaRPr sz="1800">
              <a:solidFill>
                <a:srgbClr val="0000FF"/>
              </a:solidFill>
            </a:endParaRPr>
          </a:p>
        </p:txBody>
      </p:sp>
      <p:sp>
        <p:nvSpPr>
          <p:cNvPr id="202" name="Google Shape;202;p26"/>
          <p:cNvSpPr txBox="1"/>
          <p:nvPr/>
        </p:nvSpPr>
        <p:spPr>
          <a:xfrm>
            <a:off x="148450" y="2320200"/>
            <a:ext cx="4773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the existing set, either empty or with items.</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{“set”: [ …]}</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an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FF0000"/>
                </a:solidFill>
                <a:latin typeface="Consolas"/>
                <a:ea typeface="Consolas"/>
                <a:cs typeface="Consolas"/>
                <a:sym typeface="Consolas"/>
              </a:rPr>
              <a:t>VALUE</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pm.test(“Insertion”,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a:t>
            </a: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VALUE</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08" name="Google Shape;208;p27"/>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types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09" name="Google Shape;20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10" name="Google Shape;210;p27"/>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18" name="Google Shape;218;p28"/>
          <p:cNvSpPr txBox="1"/>
          <p:nvPr>
            <p:ph idx="1" type="body"/>
          </p:nvPr>
        </p:nvSpPr>
        <p:spPr>
          <a:xfrm>
            <a:off x="131050" y="1282400"/>
            <a:ext cx="67998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 ID</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19" name="Google Shape;219;p28"/>
          <p:cNvSpPr/>
          <p:nvPr/>
        </p:nvSpPr>
        <p:spPr>
          <a:xfrm>
            <a:off x="6553200" y="8865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220" name="Google Shape;220;p28"/>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object</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26" name="Google Shape;226;p29"/>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a values for each choice.</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27" name="Google Shape;227;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8" name="Google Shape;228;p29"/>
          <p:cNvSpPr/>
          <p:nvPr/>
        </p:nvSpPr>
        <p:spPr>
          <a:xfrm>
            <a:off x="6509900" y="2057463"/>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7776 tests (all combinations)</a:t>
            </a:r>
            <a:endParaRPr b="1" sz="2400"/>
          </a:p>
        </p:txBody>
      </p:sp>
      <p:sp>
        <p:nvSpPr>
          <p:cNvPr id="229" name="Google Shape;229;p29"/>
          <p:cNvSpPr/>
          <p:nvPr/>
        </p:nvSpPr>
        <p:spPr>
          <a:xfrm>
            <a:off x="6531500" y="3421875"/>
            <a:ext cx="22719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400"/>
              <a:t>40 tests (after constraints)</a:t>
            </a:r>
            <a:endParaRPr b="1" sz="2400"/>
          </a:p>
        </p:txBody>
      </p:sp>
      <p:cxnSp>
        <p:nvCxnSpPr>
          <p:cNvPr id="230" name="Google Shape;230;p29"/>
          <p:cNvCxnSpPr>
            <a:stCxn id="228" idx="2"/>
            <a:endCxn id="229" idx="0"/>
          </p:cNvCxnSpPr>
          <p:nvPr/>
        </p:nvCxnSpPr>
        <p:spPr>
          <a:xfrm>
            <a:off x="7667450" y="3027963"/>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7" name="Google Shape;237;p30"/>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38" name="Google Shape;238;p30"/>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(4 * 2 * 2) = 16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Use constraints to remove impossible combinations.</a:t>
            </a:r>
            <a:endParaRPr sz="2400"/>
          </a:p>
          <a:p>
            <a:pPr indent="0" lvl="0" marL="0" rtl="0" algn="l">
              <a:spcBef>
                <a:spcPts val="1000"/>
              </a:spcBef>
              <a:spcAft>
                <a:spcPts val="0"/>
              </a:spcAft>
              <a:buNone/>
            </a:pPr>
            <a:r>
              <a:t/>
            </a:r>
            <a:endParaRPr/>
          </a:p>
        </p:txBody>
      </p:sp>
      <p:sp>
        <p:nvSpPr>
          <p:cNvPr id="239" name="Google Shape;239;p30"/>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graphicFrame>
        <p:nvGraphicFramePr>
          <p:cNvPr id="240" name="Google Shape;240;p30"/>
          <p:cNvGraphicFramePr/>
          <p:nvPr/>
        </p:nvGraphicFramePr>
        <p:xfrm>
          <a:off x="154125" y="1074575"/>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41" name="Google Shape;241;p30"/>
          <p:cNvGraphicFramePr/>
          <p:nvPr/>
        </p:nvGraphicFramePr>
        <p:xfrm>
          <a:off x="4047525" y="3487975"/>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Test Cases</a:t>
            </a:r>
            <a:endParaRPr/>
          </a:p>
        </p:txBody>
      </p:sp>
      <p:sp>
        <p:nvSpPr>
          <p:cNvPr id="77" name="Google Shape;77;p1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78" name="Google Shape;78;p1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79" name="Google Shape;79;p1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80" name="Google Shape;80;p1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81" name="Google Shape;81;p1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82" name="Google Shape;82;p13"/>
          <p:cNvCxnSpPr>
            <a:endCxn id="78"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3" name="Google Shape;83;p1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4" name="Google Shape;84;p1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5" name="Google Shape;85;p1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86" name="Google Shape;86;p1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87" name="Google Shape;87;p1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88" name="Google Shape;88;p1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89" name="Google Shape;89;p1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 “recipes” for test cases. </a:t>
            </a:r>
            <a:endParaRPr/>
          </a:p>
        </p:txBody>
      </p:sp>
      <p:sp>
        <p:nvSpPr>
          <p:cNvPr id="90" name="Google Shape;90;p1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91" name="Google Shape;91;p1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247" name="Google Shape;24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248" name="Google Shape;24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254" name="Google Shape;25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Str length	</a:t>
            </a:r>
            <a:r>
              <a:rPr lang="sv-SE" sz="1800" u="sng"/>
              <a:t>					</a:t>
            </a:r>
            <a:r>
              <a:rPr b="1" lang="sv-SE" sz="1800" u="sng"/>
              <a:t>Choice: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			        </a:t>
            </a:r>
            <a:endParaRPr sz="1800"/>
          </a:p>
          <a:p>
            <a:pPr indent="0" lvl="0" marL="0" marR="0" rtl="0" algn="l">
              <a:lnSpc>
                <a:spcPct val="100000"/>
              </a:lnSpc>
              <a:spcBef>
                <a:spcPts val="600"/>
              </a:spcBef>
              <a:spcAft>
                <a:spcPts val="0"/>
              </a:spcAft>
              <a:buNone/>
            </a:pPr>
            <a:r>
              <a:rPr lang="sv-SE" sz="1800"/>
              <a:t>contains special characters				</a:t>
            </a:r>
            <a:endParaRPr sz="1800"/>
          </a:p>
          <a:p>
            <a:pPr indent="0" lvl="0" marL="0" marR="0" rtl="0" algn="l">
              <a:lnSpc>
                <a:spcPct val="100000"/>
              </a:lnSpc>
              <a:spcBef>
                <a:spcPts val="600"/>
              </a:spcBef>
              <a:spcAft>
                <a:spcPts val="0"/>
              </a:spcAft>
              <a:buNone/>
            </a:pPr>
            <a:r>
              <a:rPr lang="sv-SE" sz="1800"/>
              <a:t>empty</a:t>
            </a:r>
            <a:endParaRPr sz="1800"/>
          </a:p>
        </p:txBody>
      </p:sp>
      <p:sp>
        <p:nvSpPr>
          <p:cNvPr id="255" name="Google Shape;255;p32"/>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256" name="Google Shape;256;p32"/>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7" name="Google Shape;257;p32"/>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58" name="Google Shape;258;p32"/>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9" name="Google Shape;25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2"/>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61" name="Google Shape;261;p32"/>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69" name="Google Shape;269;p33"/>
          <p:cNvSpPr txBox="1"/>
          <p:nvPr>
            <p:ph idx="1" type="body"/>
          </p:nvPr>
        </p:nvSpPr>
        <p:spPr>
          <a:xfrm>
            <a:off x="468900" y="1282400"/>
            <a:ext cx="69132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70" name="Google Shape;270;p33"/>
          <p:cNvSpPr/>
          <p:nvPr/>
        </p:nvSpPr>
        <p:spPr>
          <a:xfrm>
            <a:off x="6762750" y="8189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Constraints</a:t>
            </a:r>
            <a:endParaRPr b="1"/>
          </a:p>
        </p:txBody>
      </p:sp>
      <p:sp>
        <p:nvSpPr>
          <p:cNvPr id="271" name="Google Shape;271;p33"/>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
        <p:nvSpPr>
          <p:cNvPr id="272" name="Google Shape;272;p33"/>
          <p:cNvSpPr/>
          <p:nvPr/>
        </p:nvSpPr>
        <p:spPr>
          <a:xfrm>
            <a:off x="2967900" y="3040925"/>
            <a:ext cx="14640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empty</a:t>
            </a:r>
            <a:endParaRPr/>
          </a:p>
        </p:txBody>
      </p:sp>
      <p:sp>
        <p:nvSpPr>
          <p:cNvPr id="273" name="Google Shape;273;p33"/>
          <p:cNvSpPr/>
          <p:nvPr/>
        </p:nvSpPr>
        <p:spPr>
          <a:xfrm>
            <a:off x="7637475" y="2965575"/>
            <a:ext cx="9603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!empty</a:t>
            </a:r>
            <a:endParaRPr/>
          </a:p>
        </p:txBody>
      </p:sp>
      <p:sp>
        <p:nvSpPr>
          <p:cNvPr id="274" name="Google Shape;274;p33"/>
          <p:cNvSpPr/>
          <p:nvPr/>
        </p:nvSpPr>
        <p:spPr>
          <a:xfrm>
            <a:off x="6930900" y="4645825"/>
            <a:ext cx="594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75" name="Google Shape;275;p33"/>
          <p:cNvSpPr/>
          <p:nvPr/>
        </p:nvSpPr>
        <p:spPr>
          <a:xfrm>
            <a:off x="3676450" y="385872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
        <p:nvSpPr>
          <p:cNvPr id="276" name="Google Shape;276;p33"/>
          <p:cNvSpPr/>
          <p:nvPr/>
        </p:nvSpPr>
        <p:spPr>
          <a:xfrm>
            <a:off x="3676450" y="359357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3" name="Google Shape;283;p34"/>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84" name="Google Shape;284;p34"/>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p>
        </p:txBody>
      </p:sp>
      <p:sp>
        <p:nvSpPr>
          <p:cNvPr id="285" name="Google Shape;285;p34"/>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286" name="Google Shape;286;p34"/>
          <p:cNvGraphicFramePr/>
          <p:nvPr/>
        </p:nvGraphicFramePr>
        <p:xfrm>
          <a:off x="154125" y="1074575"/>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87" name="Google Shape;287;p34"/>
          <p:cNvGraphicFramePr/>
          <p:nvPr/>
        </p:nvGraphicFramePr>
        <p:xfrm>
          <a:off x="4047525" y="3487975"/>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34"/>
          <p:cNvSpPr/>
          <p:nvPr/>
        </p:nvSpPr>
        <p:spPr>
          <a:xfrm>
            <a:off x="4266200" y="2040325"/>
            <a:ext cx="36252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(4 * 2 * 2) = 16 specifications</a:t>
            </a:r>
            <a:endParaRPr/>
          </a:p>
        </p:txBody>
      </p:sp>
      <p:sp>
        <p:nvSpPr>
          <p:cNvPr id="289" name="Google Shape;289;p34"/>
          <p:cNvSpPr/>
          <p:nvPr/>
        </p:nvSpPr>
        <p:spPr>
          <a:xfrm>
            <a:off x="4266200" y="2439025"/>
            <a:ext cx="41988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Can’t already be in empty set, - 2 </a:t>
            </a:r>
            <a:endParaRPr/>
          </a:p>
        </p:txBody>
      </p:sp>
      <p:cxnSp>
        <p:nvCxnSpPr>
          <p:cNvPr id="290" name="Google Shape;290;p34"/>
          <p:cNvCxnSpPr/>
          <p:nvPr/>
        </p:nvCxnSpPr>
        <p:spPr>
          <a:xfrm flipH="1" rot="10800000">
            <a:off x="159063" y="14897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1" name="Google Shape;291;p34"/>
          <p:cNvCxnSpPr/>
          <p:nvPr/>
        </p:nvCxnSpPr>
        <p:spPr>
          <a:xfrm flipH="1" rot="10800000">
            <a:off x="159050" y="1765550"/>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2" name="Google Shape;292;p34"/>
          <p:cNvSpPr/>
          <p:nvPr/>
        </p:nvSpPr>
        <p:spPr>
          <a:xfrm>
            <a:off x="4266200" y="2837950"/>
            <a:ext cx="19401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error (null), - 6 </a:t>
            </a:r>
            <a:endParaRPr/>
          </a:p>
        </p:txBody>
      </p:sp>
      <p:cxnSp>
        <p:nvCxnSpPr>
          <p:cNvPr id="293" name="Google Shape;293;p34"/>
          <p:cNvCxnSpPr/>
          <p:nvPr/>
        </p:nvCxnSpPr>
        <p:spPr>
          <a:xfrm flipH="1" rot="10800000">
            <a:off x="159050" y="295172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4" name="Google Shape;294;p34"/>
          <p:cNvCxnSpPr/>
          <p:nvPr/>
        </p:nvCxnSpPr>
        <p:spPr>
          <a:xfrm flipH="1" rot="10800000">
            <a:off x="159050" y="353180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5" name="Google Shape;295;p34"/>
          <p:cNvCxnSpPr/>
          <p:nvPr/>
        </p:nvCxnSpPr>
        <p:spPr>
          <a:xfrm flipH="1" rot="10800000">
            <a:off x="159075" y="41118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6" name="Google Shape;296;p34"/>
          <p:cNvCxnSpPr/>
          <p:nvPr/>
        </p:nvCxnSpPr>
        <p:spPr>
          <a:xfrm flipH="1" rot="10800000">
            <a:off x="159075" y="469195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7" name="Google Shape;297;p34"/>
          <p:cNvCxnSpPr/>
          <p:nvPr/>
        </p:nvCxnSpPr>
        <p:spPr>
          <a:xfrm flipH="1" rot="10800000">
            <a:off x="4052463" y="420698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8" name="Google Shape;298;p34"/>
          <p:cNvCxnSpPr/>
          <p:nvPr/>
        </p:nvCxnSpPr>
        <p:spPr>
          <a:xfrm flipH="1" rot="10800000">
            <a:off x="4052463" y="4792125"/>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9" name="Google Shape;299;p34"/>
          <p:cNvSpPr/>
          <p:nvPr/>
        </p:nvSpPr>
        <p:spPr>
          <a:xfrm>
            <a:off x="6278625" y="2837950"/>
            <a:ext cx="27843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single (10, 10000), - 2 </a:t>
            </a:r>
            <a:endParaRPr/>
          </a:p>
        </p:txBody>
      </p:sp>
      <p:cxnSp>
        <p:nvCxnSpPr>
          <p:cNvPr id="300" name="Google Shape;300;p34"/>
          <p:cNvCxnSpPr/>
          <p:nvPr/>
        </p:nvCxnSpPr>
        <p:spPr>
          <a:xfrm flipH="1" rot="10800000">
            <a:off x="159075" y="382183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301" name="Google Shape;301;p34"/>
          <p:cNvCxnSpPr/>
          <p:nvPr/>
        </p:nvCxnSpPr>
        <p:spPr>
          <a:xfrm flipH="1" rot="10800000">
            <a:off x="4052475" y="3881875"/>
            <a:ext cx="3834000" cy="9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35"/>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09" name="Google Shape;309;p35"/>
          <p:cNvSpPr txBox="1"/>
          <p:nvPr>
            <p:ph idx="1" type="body"/>
          </p:nvPr>
        </p:nvSpPr>
        <p:spPr>
          <a:xfrm>
            <a:off x="4142425" y="1727475"/>
            <a:ext cx="4749600" cy="94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From 16 -&gt; 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Can further constrain if needed.</a:t>
            </a:r>
            <a:endParaRPr sz="2400"/>
          </a:p>
          <a:p>
            <a:pPr indent="0" lvl="0" marL="0" rtl="0" algn="l">
              <a:spcBef>
                <a:spcPts val="1000"/>
              </a:spcBef>
              <a:spcAft>
                <a:spcPts val="0"/>
              </a:spcAft>
              <a:buNone/>
            </a:pPr>
            <a:r>
              <a:t/>
            </a:r>
            <a:endParaRPr/>
          </a:p>
        </p:txBody>
      </p:sp>
      <p:sp>
        <p:nvSpPr>
          <p:cNvPr id="310" name="Google Shape;310;p35"/>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311" name="Google Shape;311;p35"/>
          <p:cNvGraphicFramePr/>
          <p:nvPr/>
        </p:nvGraphicFramePr>
        <p:xfrm>
          <a:off x="163625" y="1926900"/>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10000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19" name="Google Shape;319;p36"/>
          <p:cNvSpPr txBox="1"/>
          <p:nvPr>
            <p:ph idx="1" type="body"/>
          </p:nvPr>
        </p:nvSpPr>
        <p:spPr>
          <a:xfrm>
            <a:off x="468900" y="1282400"/>
            <a:ext cx="6957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sz="1400"/>
          </a:p>
        </p:txBody>
      </p:sp>
      <p:sp>
        <p:nvSpPr>
          <p:cNvPr id="320" name="Google Shape;320;p36"/>
          <p:cNvSpPr/>
          <p:nvPr/>
        </p:nvSpPr>
        <p:spPr>
          <a:xfrm>
            <a:off x="6708175" y="713625"/>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Create Test Cases</a:t>
            </a:r>
            <a:endParaRPr b="1"/>
          </a:p>
        </p:txBody>
      </p:sp>
      <p:sp>
        <p:nvSpPr>
          <p:cNvPr id="321" name="Google Shape;321;p36"/>
          <p:cNvSpPr txBox="1"/>
          <p:nvPr/>
        </p:nvSpPr>
        <p:spPr>
          <a:xfrm>
            <a:off x="95063" y="2620100"/>
            <a:ext cx="414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empty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a:t>
            </a:r>
            <a:r>
              <a:rPr b="1" lang="sv-SE">
                <a:solidFill>
                  <a:srgbClr val="0000FF"/>
                </a:solidFill>
                <a:latin typeface="Consolas"/>
                <a:ea typeface="Consolas"/>
                <a:cs typeface="Consolas"/>
                <a:sym typeface="Consolas"/>
              </a:rPr>
              <a:t>“set”: []</a:t>
            </a:r>
            <a:r>
              <a:rPr b="1" lang="sv-SE">
                <a:solidFill>
                  <a:schemeClr val="dk1"/>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 valid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9900FF"/>
                </a:solidFill>
                <a:latin typeface="Consolas"/>
                <a:ea typeface="Consolas"/>
                <a:cs typeface="Consolas"/>
                <a:sym typeface="Consolas"/>
              </a:rPr>
              <a:t>“Test”</a:t>
            </a:r>
            <a:r>
              <a:rPr b="1" lang="sv-SE">
                <a:solidFill>
                  <a:schemeClr val="dk1"/>
                </a:solidFill>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pm.test(“Valid Insert”,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“OK”</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graphicFrame>
        <p:nvGraphicFramePr>
          <p:cNvPr id="322" name="Google Shape;322;p36"/>
          <p:cNvGraphicFramePr/>
          <p:nvPr/>
        </p:nvGraphicFramePr>
        <p:xfrm>
          <a:off x="241150" y="1935780"/>
          <a:ext cx="3000000" cy="3000000"/>
        </p:xfrm>
        <a:graphic>
          <a:graphicData uri="http://schemas.openxmlformats.org/drawingml/2006/table">
            <a:tbl>
              <a:tblPr>
                <a:noFill/>
                <a:tableStyleId>{861497FA-668D-4F8C-B053-04249CE1F307}</a:tableStyleId>
              </a:tblPr>
              <a:tblGrid>
                <a:gridCol w="618575"/>
                <a:gridCol w="635800"/>
                <a:gridCol w="801575"/>
                <a:gridCol w="1091250"/>
              </a:tblGrid>
              <a:tr h="289525">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44475">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9900FF"/>
                          </a:solidFill>
                        </a:rPr>
                        <a:t>Valid</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323" name="Google Shape;323;p36"/>
          <p:cNvGraphicFramePr/>
          <p:nvPr/>
        </p:nvGraphicFramePr>
        <p:xfrm>
          <a:off x="3969850" y="1935775"/>
          <a:ext cx="3000000" cy="3000000"/>
        </p:xfrm>
        <a:graphic>
          <a:graphicData uri="http://schemas.openxmlformats.org/drawingml/2006/table">
            <a:tbl>
              <a:tblPr>
                <a:noFill/>
                <a:tableStyleId>{861497FA-668D-4F8C-B053-04249CE1F307}</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9900FF"/>
                          </a:solidFill>
                        </a:rPr>
                        <a:t>Null</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bl>
          </a:graphicData>
        </a:graphic>
      </p:graphicFrame>
      <p:sp>
        <p:nvSpPr>
          <p:cNvPr id="324" name="Google Shape;324;p36"/>
          <p:cNvSpPr txBox="1"/>
          <p:nvPr/>
        </p:nvSpPr>
        <p:spPr>
          <a:xfrm>
            <a:off x="4323375" y="2571750"/>
            <a:ext cx="515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empty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a:t>
            </a:r>
            <a:r>
              <a:rPr b="1" lang="sv-SE">
                <a:solidFill>
                  <a:srgbClr val="0000FF"/>
                </a:solidFill>
                <a:latin typeface="Consolas"/>
                <a:ea typeface="Consolas"/>
                <a:cs typeface="Consolas"/>
                <a:sym typeface="Consolas"/>
              </a:rPr>
              <a:t>“set”: []</a:t>
            </a:r>
            <a:r>
              <a:rPr b="1" lang="sv-SE">
                <a:solidFill>
                  <a:schemeClr val="dk1"/>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 null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9900FF"/>
                </a:solidFill>
                <a:latin typeface="Consolas"/>
                <a:ea typeface="Consolas"/>
                <a:cs typeface="Consolas"/>
                <a:sym typeface="Consolas"/>
              </a:rPr>
              <a:t>null</a:t>
            </a:r>
            <a:r>
              <a:rPr b="1" lang="sv-SE">
                <a:solidFill>
                  <a:schemeClr val="dk1"/>
                </a:solidFill>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pm.test(“Null Insert”,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“Null object cannot be inserted into set”</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30" name="Google Shape;33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p:txBody>
      </p:sp>
      <p:sp>
        <p:nvSpPr>
          <p:cNvPr id="331" name="Google Shape;33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37" name="Google Shape;33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38" name="Google Shape;33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5" name="Google Shape;345;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51" name="Google Shape;351;p40"/>
          <p:cNvSpPr txBox="1"/>
          <p:nvPr>
            <p:ph idx="1" type="body"/>
          </p:nvPr>
        </p:nvSpPr>
        <p:spPr>
          <a:xfrm>
            <a:off x="468900" y="1091325"/>
            <a:ext cx="4291800" cy="367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800"/>
              <a:t>Pattern:</a:t>
            </a:r>
            <a:endParaRPr b="1" sz="1800"/>
          </a:p>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52" name="Google Shape;35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3" name="Google Shape;353;p40"/>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solidFill>
                  <a:schemeClr val="dk1"/>
                </a:solidFill>
              </a:rPr>
              <a:t>File:</a:t>
            </a:r>
            <a:endParaRPr b="1" sz="1800">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54" name="Google Shape;354;p40"/>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8" name="Google Shape;98;p1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99" name="Google Shape;99;p1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May end up with thousands of test specifications.</a:t>
            </a:r>
            <a:endParaRPr b="1"/>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SzPts val="2600"/>
              <a:buChar char="•"/>
            </a:pPr>
            <a:r>
              <a:rPr b="1" lang="sv-SE"/>
              <a:t>Identify the important interactions.</a:t>
            </a:r>
            <a:endParaRPr b="1"/>
          </a:p>
        </p:txBody>
      </p:sp>
      <p:pic>
        <p:nvPicPr>
          <p:cNvPr id="100" name="Google Shape;100;p1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60" name="Google Shape;36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1"/>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62" name="Google Shape;362;p41"/>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63" name="Google Shape;363;p41"/>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64" name="Google Shape;364;p41"/>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5" name="Google Shape;365;p41"/>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6" name="Google Shape;366;p41"/>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7" name="Google Shape;367;p41"/>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8" name="Google Shape;368;p41"/>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9" name="Google Shape;369;p41"/>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70" name="Google Shape;370;p41"/>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Constraints</a:t>
            </a:r>
            <a:endParaRPr/>
          </a:p>
        </p:txBody>
      </p:sp>
      <p:sp>
        <p:nvSpPr>
          <p:cNvPr id="376" name="Google Shape;37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7" name="Google Shape;377;p42"/>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78" name="Google Shape;378;p42"/>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79" name="Google Shape;379;p42"/>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80" name="Google Shape;380;p42"/>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1" name="Google Shape;381;p42"/>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2" name="Google Shape;382;p42"/>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3" name="Google Shape;383;p42"/>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4" name="Google Shape;384;p42"/>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5" name="Google Shape;385;p42"/>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 (1</a:t>
            </a:r>
            <a:r>
              <a:rPr b="1" baseline="30000" lang="sv-SE" sz="2000"/>
              <a:t>4</a:t>
            </a:r>
            <a:r>
              <a:rPr b="1" lang="sv-SE" sz="2000"/>
              <a:t>*2</a:t>
            </a:r>
            <a:r>
              <a:rPr b="1" baseline="30000" lang="sv-SE" sz="2000"/>
              <a:t>2</a:t>
            </a:r>
            <a:r>
              <a:rPr b="1" lang="sv-SE" sz="2000"/>
              <a:t>) (quoted = false) = 18</a:t>
            </a:r>
            <a:endParaRPr b="1" sz="2000"/>
          </a:p>
        </p:txBody>
      </p:sp>
      <p:sp>
        <p:nvSpPr>
          <p:cNvPr id="386" name="Google Shape;386;p42"/>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7" name="Google Shape;387;p42"/>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388" name="Google Shape;388;p42"/>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389" name="Google Shape;389;p42"/>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04" name="Google Shape;404;p44"/>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Few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05" name="Google Shape;405;p44"/>
          <p:cNvGraphicFramePr/>
          <p:nvPr/>
        </p:nvGraphicFramePr>
        <p:xfrm>
          <a:off x="468900" y="1282400"/>
          <a:ext cx="3000000" cy="3000000"/>
        </p:xfrm>
        <a:graphic>
          <a:graphicData uri="http://schemas.openxmlformats.org/drawingml/2006/table">
            <a:tbl>
              <a:tblPr>
                <a:noFill/>
                <a:tableStyleId>{861497FA-668D-4F8C-B053-04249CE1F307}</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2" name="Google Shape;41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413" name="Google Shape;413;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2-way (pairwise) interactions.</a:t>
            </a:r>
            <a:endParaRPr/>
          </a:p>
          <a:p>
            <a:pPr indent="-368300" lvl="1" marL="914400" rtl="0" algn="l">
              <a:spcBef>
                <a:spcPts val="500"/>
              </a:spcBef>
              <a:spcAft>
                <a:spcPts val="0"/>
              </a:spcAft>
              <a:buSzPts val="2200"/>
              <a:buChar char="•"/>
            </a:pPr>
            <a:r>
              <a:rPr b="1" lang="sv-SE"/>
              <a:t>Can cover multiple pairs with one test case.</a:t>
            </a:r>
            <a:endParaRPr b="1"/>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combinations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a:t>
            </a:r>
            <a:r>
              <a:rPr b="1" lang="sv-SE"/>
              <a:t>pairs of choices </a:t>
            </a:r>
            <a:r>
              <a:rPr lang="sv-SE"/>
              <a:t>in 16 tests.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0" name="Google Shape;420;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21" name="Google Shape;421;p46"/>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22" name="Google Shape;422;p46"/>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23" name="Google Shape;423;p46"/>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0" name="Google Shape;43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31" name="Google Shape;431;p47"/>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32" name="Google Shape;432;p47"/>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33" name="Google Shape;433;p47"/>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34" name="Google Shape;434;p47"/>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par>
                                <p:cTn fill="hold" nodeType="withEffect" presetClass="exit" presetID="10" presetSubtype="0">
                                  <p:stCondLst>
                                    <p:cond delay="0"/>
                                  </p:stCondLst>
                                  <p:childTnLst>
                                    <p:animEffect filter="fade" transition="out">
                                      <p:cBhvr>
                                        <p:cTn dur="1"/>
                                        <p:tgtEl>
                                          <p:spTgt spid="431"/>
                                        </p:tgtEl>
                                      </p:cBhvr>
                                    </p:animEffect>
                                    <p:set>
                                      <p:cBhvr>
                                        <p:cTn dur="1" fill="hold">
                                          <p:stCondLst>
                                            <p:cond delay="0"/>
                                          </p:stCondLst>
                                        </p:cTn>
                                        <p:tgtEl>
                                          <p:spTgt spid="4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1" name="Google Shape;441;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42" name="Google Shape;442;p48"/>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2-way combinations. </a:t>
            </a:r>
            <a:endParaRPr/>
          </a:p>
          <a:p>
            <a:pPr indent="-368300" lvl="1" marL="914400" rtl="0" algn="l">
              <a:spcBef>
                <a:spcPts val="500"/>
              </a:spcBef>
              <a:spcAft>
                <a:spcPts val="0"/>
              </a:spcAft>
              <a:buSzPts val="2200"/>
              <a:buChar char="•"/>
            </a:pPr>
            <a:r>
              <a:rPr lang="sv-SE"/>
              <a:t>Cover in 6 test cases.</a:t>
            </a:r>
            <a:endParaRPr/>
          </a:p>
        </p:txBody>
      </p:sp>
      <p:pic>
        <p:nvPicPr>
          <p:cNvPr id="443" name="Google Shape;443;p48"/>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0" name="Google Shape;45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51" name="Google Shape;451;p49"/>
          <p:cNvGraphicFramePr/>
          <p:nvPr/>
        </p:nvGraphicFramePr>
        <p:xfrm>
          <a:off x="386925" y="1229875"/>
          <a:ext cx="3000000" cy="3000000"/>
        </p:xfrm>
        <a:graphic>
          <a:graphicData uri="http://schemas.openxmlformats.org/drawingml/2006/table">
            <a:tbl>
              <a:tblPr>
                <a:noFill/>
                <a:tableStyleId>{861497FA-668D-4F8C-B053-04249CE1F307}</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52" name="Google Shape;452;p49"/>
          <p:cNvGraphicFramePr/>
          <p:nvPr/>
        </p:nvGraphicFramePr>
        <p:xfrm>
          <a:off x="2253750" y="1282388"/>
          <a:ext cx="3000000" cy="3000000"/>
        </p:xfrm>
        <a:graphic>
          <a:graphicData uri="http://schemas.openxmlformats.org/drawingml/2006/table">
            <a:tbl>
              <a:tblPr>
                <a:noFill/>
                <a:tableStyleId>{861497FA-668D-4F8C-B053-04249CE1F307}</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3" name="Google Shape;453;p49"/>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54" name="Google Shape;454;p49"/>
          <p:cNvGraphicFramePr/>
          <p:nvPr/>
        </p:nvGraphicFramePr>
        <p:xfrm>
          <a:off x="4907700" y="1282400"/>
          <a:ext cx="3000000" cy="3000000"/>
        </p:xfrm>
        <a:graphic>
          <a:graphicData uri="http://schemas.openxmlformats.org/drawingml/2006/table">
            <a:tbl>
              <a:tblPr>
                <a:noFill/>
                <a:tableStyleId>{861497FA-668D-4F8C-B053-04249CE1F307}</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1" name="Google Shape;461;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62" name="Google Shape;462;p50"/>
          <p:cNvGraphicFramePr/>
          <p:nvPr/>
        </p:nvGraphicFramePr>
        <p:xfrm>
          <a:off x="151275" y="1210675"/>
          <a:ext cx="3000000" cy="3000000"/>
        </p:xfrm>
        <a:graphic>
          <a:graphicData uri="http://schemas.openxmlformats.org/drawingml/2006/table">
            <a:tbl>
              <a:tblPr>
                <a:noFill/>
                <a:tableStyleId>{861497FA-668D-4F8C-B053-04249CE1F307}</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63" name="Google Shape;463;p50"/>
          <p:cNvGraphicFramePr/>
          <p:nvPr/>
        </p:nvGraphicFramePr>
        <p:xfrm>
          <a:off x="3319325" y="-34987"/>
          <a:ext cx="3000000" cy="3000000"/>
        </p:xfrm>
        <a:graphic>
          <a:graphicData uri="http://schemas.openxmlformats.org/drawingml/2006/table">
            <a:tbl>
              <a:tblPr>
                <a:noFill/>
                <a:tableStyleId>{861497FA-668D-4F8C-B053-04249CE1F307}</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64" name="Google Shape;464;p50"/>
          <p:cNvGraphicFramePr/>
          <p:nvPr/>
        </p:nvGraphicFramePr>
        <p:xfrm>
          <a:off x="5273625" y="-34987"/>
          <a:ext cx="3000000" cy="3000000"/>
        </p:xfrm>
        <a:graphic>
          <a:graphicData uri="http://schemas.openxmlformats.org/drawingml/2006/table">
            <a:tbl>
              <a:tblPr>
                <a:noFill/>
                <a:tableStyleId>{861497FA-668D-4F8C-B053-04249CE1F307}</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65" name="Google Shape;465;p50"/>
          <p:cNvGraphicFramePr/>
          <p:nvPr/>
        </p:nvGraphicFramePr>
        <p:xfrm>
          <a:off x="6431625" y="-34987"/>
          <a:ext cx="3000000" cy="3000000"/>
        </p:xfrm>
        <a:graphic>
          <a:graphicData uri="http://schemas.openxmlformats.org/drawingml/2006/table">
            <a:tbl>
              <a:tblPr>
                <a:noFill/>
                <a:tableStyleId>{861497FA-668D-4F8C-B053-04249CE1F307}</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66" name="Google Shape;466;p50"/>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67" name="Google Shape;467;p50"/>
          <p:cNvGraphicFramePr/>
          <p:nvPr/>
        </p:nvGraphicFramePr>
        <p:xfrm>
          <a:off x="7589625" y="-34987"/>
          <a:ext cx="3000000" cy="3000000"/>
        </p:xfrm>
        <a:graphic>
          <a:graphicData uri="http://schemas.openxmlformats.org/drawingml/2006/table">
            <a:tbl>
              <a:tblPr>
                <a:noFill/>
                <a:tableStyleId>{861497FA-668D-4F8C-B053-04249CE1F307}</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7" name="Google Shape;107;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8" name="Google Shape;108;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Examine how component interactions can create faults and failures.</a:t>
            </a:r>
            <a:endParaRPr/>
          </a:p>
          <a:p>
            <a:pPr indent="-393700" lvl="0" marL="457200" rtl="0" algn="l">
              <a:spcBef>
                <a:spcPts val="1000"/>
              </a:spcBef>
              <a:spcAft>
                <a:spcPts val="0"/>
              </a:spcAft>
              <a:buSzPts val="2600"/>
              <a:buChar char="•"/>
            </a:pPr>
            <a:r>
              <a:rPr lang="sv-SE"/>
              <a:t>Examine </a:t>
            </a:r>
            <a:r>
              <a:rPr b="1" lang="sv-SE"/>
              <a:t>how to select system tests</a:t>
            </a:r>
            <a:r>
              <a:rPr lang="sv-SE"/>
              <a:t> to increase likelihood of detecting integration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4" name="Google Shape;47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475" name="Google Shape;475;p51"/>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476" name="Google Shape;476;p51"/>
          <p:cNvGraphicFramePr/>
          <p:nvPr/>
        </p:nvGraphicFramePr>
        <p:xfrm>
          <a:off x="1781550" y="1301450"/>
          <a:ext cx="3000000" cy="3000000"/>
        </p:xfrm>
        <a:graphic>
          <a:graphicData uri="http://schemas.openxmlformats.org/drawingml/2006/table">
            <a:tbl>
              <a:tblPr>
                <a:noFill/>
                <a:tableStyleId>{178674F5-BA38-4CE1-9E45-8654D6313FC8}</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477" name="Google Shape;477;p51"/>
          <p:cNvSpPr/>
          <p:nvPr/>
        </p:nvSpPr>
        <p:spPr>
          <a:xfrm>
            <a:off x="64000" y="1774700"/>
            <a:ext cx="1670100" cy="76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Choices and Representative Values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4" name="Google Shape;484;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485" name="Google Shape;485;p52"/>
          <p:cNvGraphicFramePr/>
          <p:nvPr/>
        </p:nvGraphicFramePr>
        <p:xfrm>
          <a:off x="860300" y="1211875"/>
          <a:ext cx="3000000" cy="3000000"/>
        </p:xfrm>
        <a:graphic>
          <a:graphicData uri="http://schemas.openxmlformats.org/drawingml/2006/table">
            <a:tbl>
              <a:tblPr>
                <a:noFill/>
                <a:tableStyleId>{861497FA-668D-4F8C-B053-04249CE1F307}</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486" name="Google Shape;486;p52"/>
          <p:cNvGraphicFramePr/>
          <p:nvPr/>
        </p:nvGraphicFramePr>
        <p:xfrm>
          <a:off x="3883050" y="1211875"/>
          <a:ext cx="3000000" cy="3000000"/>
        </p:xfrm>
        <a:graphic>
          <a:graphicData uri="http://schemas.openxmlformats.org/drawingml/2006/table">
            <a:tbl>
              <a:tblPr>
                <a:noFill/>
                <a:tableStyleId>{861497FA-668D-4F8C-B053-04249CE1F307}</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7" name="Google Shape;487;p52"/>
          <p:cNvGraphicFramePr/>
          <p:nvPr/>
        </p:nvGraphicFramePr>
        <p:xfrm>
          <a:off x="4784875" y="1211850"/>
          <a:ext cx="3000000" cy="3000000"/>
        </p:xfrm>
        <a:graphic>
          <a:graphicData uri="http://schemas.openxmlformats.org/drawingml/2006/table">
            <a:tbl>
              <a:tblPr>
                <a:noFill/>
                <a:tableStyleId>{861497FA-668D-4F8C-B053-04249CE1F307}</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488" name="Google Shape;488;p52"/>
          <p:cNvGraphicFramePr/>
          <p:nvPr/>
        </p:nvGraphicFramePr>
        <p:xfrm>
          <a:off x="5686700" y="1211875"/>
          <a:ext cx="3000000" cy="3000000"/>
        </p:xfrm>
        <a:graphic>
          <a:graphicData uri="http://schemas.openxmlformats.org/drawingml/2006/table">
            <a:tbl>
              <a:tblPr>
                <a:noFill/>
                <a:tableStyleId>{861497FA-668D-4F8C-B053-04249CE1F307}</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9" name="Google Shape;489;p52"/>
          <p:cNvGraphicFramePr/>
          <p:nvPr/>
        </p:nvGraphicFramePr>
        <p:xfrm>
          <a:off x="6588525" y="1211850"/>
          <a:ext cx="3000000" cy="3000000"/>
        </p:xfrm>
        <a:graphic>
          <a:graphicData uri="http://schemas.openxmlformats.org/drawingml/2006/table">
            <a:tbl>
              <a:tblPr>
                <a:noFill/>
                <a:tableStyleId>{861497FA-668D-4F8C-B053-04249CE1F307}</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490" name="Google Shape;490;p52"/>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91" name="Google Shape;491;p52"/>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92" name="Google Shape;492;p52"/>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9" name="Google Shape;49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00" name="Google Shape;50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06" name="Google Shape;506;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a:t>
            </a:r>
            <a:r>
              <a:rPr b="1" lang="sv-SE"/>
              <a:t>too many test specifications</a:t>
            </a:r>
            <a:r>
              <a:rPr lang="sv-SE"/>
              <a:t>.</a:t>
            </a:r>
            <a:endParaRPr/>
          </a:p>
          <a:p>
            <a:pPr indent="-393700" lvl="0" marL="457200" rtl="0" algn="l">
              <a:spcBef>
                <a:spcPts val="1000"/>
              </a:spcBef>
              <a:spcAft>
                <a:spcPts val="0"/>
              </a:spcAft>
              <a:buSzPts val="2600"/>
              <a:buChar char="•"/>
            </a:pPr>
            <a:r>
              <a:rPr lang="sv-SE"/>
              <a:t>Two methods that </a:t>
            </a:r>
            <a:r>
              <a:rPr b="1" lang="sv-SE"/>
              <a:t>identify important interactions</a:t>
            </a:r>
            <a:r>
              <a:rPr lang="sv-SE"/>
              <a:t>:</a:t>
            </a:r>
            <a:endParaRPr/>
          </a:p>
          <a:p>
            <a:pPr indent="-368300" lvl="1" marL="914400" rtl="0" algn="l">
              <a:spcBef>
                <a:spcPts val="500"/>
              </a:spcBef>
              <a:spcAft>
                <a:spcPts val="0"/>
              </a:spcAft>
              <a:buSzPts val="2200"/>
              <a:buChar char="•"/>
            </a:pPr>
            <a:r>
              <a:rPr b="1" lang="sv-SE"/>
              <a:t>Category-Partition Method: </a:t>
            </a:r>
            <a:r>
              <a:rPr lang="sv-SE"/>
              <a:t>Use </a:t>
            </a:r>
            <a:r>
              <a:rPr i="1" lang="sv-SE"/>
              <a:t>constraints</a:t>
            </a:r>
            <a:r>
              <a:rPr lang="sv-SE"/>
              <a:t>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a:t>
            </a:r>
            <a:r>
              <a:rPr i="1" lang="sv-SE"/>
              <a:t>pairs of input values</a:t>
            </a:r>
            <a:r>
              <a:rPr lang="sv-SE"/>
              <a:t>.</a:t>
            </a:r>
            <a:endParaRPr/>
          </a:p>
        </p:txBody>
      </p:sp>
      <p:sp>
        <p:nvSpPr>
          <p:cNvPr id="507" name="Google Shape;50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13" name="Google Shape;513;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Exercise Session: </a:t>
            </a:r>
            <a:endParaRPr/>
          </a:p>
          <a:p>
            <a:pPr indent="-368300" lvl="1" marL="914400" rtl="0" algn="l">
              <a:spcBef>
                <a:spcPts val="500"/>
              </a:spcBef>
              <a:spcAft>
                <a:spcPts val="0"/>
              </a:spcAft>
              <a:buSzPts val="2200"/>
              <a:buChar char="•"/>
            </a:pPr>
            <a:r>
              <a:rPr lang="sv-SE"/>
              <a:t>Practice in system-level test design.</a:t>
            </a:r>
            <a:endParaRPr/>
          </a:p>
          <a:p>
            <a:pPr indent="-393700" lvl="0" marL="457200" rtl="0" algn="l">
              <a:spcBef>
                <a:spcPts val="1000"/>
              </a:spcBef>
              <a:spcAft>
                <a:spcPts val="0"/>
              </a:spcAft>
              <a:buSzPts val="2600"/>
              <a:buChar char="•"/>
            </a:pPr>
            <a:r>
              <a:rPr lang="sv-SE"/>
              <a:t>Next Tuesday: </a:t>
            </a:r>
            <a:endParaRPr/>
          </a:p>
          <a:p>
            <a:pPr indent="-368300" lvl="1" marL="914400" rtl="0" algn="l">
              <a:spcBef>
                <a:spcPts val="500"/>
              </a:spcBef>
              <a:spcAft>
                <a:spcPts val="0"/>
              </a:spcAft>
              <a:buSzPts val="2200"/>
              <a:buChar char="•"/>
            </a:pPr>
            <a:r>
              <a:rPr lang="sv-SE"/>
              <a:t>Exploratory Testing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1 - Feb 12</a:t>
            </a:r>
            <a:endParaRPr/>
          </a:p>
          <a:p>
            <a:pPr indent="-368300" lvl="1" marL="914400" rtl="0" algn="l">
              <a:spcBef>
                <a:spcPts val="0"/>
              </a:spcBef>
              <a:spcAft>
                <a:spcPts val="0"/>
              </a:spcAft>
              <a:buSzPts val="2200"/>
              <a:buChar char="•"/>
            </a:pPr>
            <a:r>
              <a:rPr lang="sv-SE"/>
              <a:t>All topics now covered. </a:t>
            </a:r>
            <a:endParaRPr/>
          </a:p>
          <a:p>
            <a:pPr indent="-368300" lvl="1" marL="914400" rtl="0" algn="l">
              <a:spcBef>
                <a:spcPts val="0"/>
              </a:spcBef>
              <a:spcAft>
                <a:spcPts val="0"/>
              </a:spcAft>
              <a:buSzPts val="2200"/>
              <a:buChar char="•"/>
            </a:pPr>
            <a:r>
              <a:rPr lang="sv-SE"/>
              <a:t>Any questions?</a:t>
            </a:r>
            <a:endParaRPr/>
          </a:p>
        </p:txBody>
      </p:sp>
      <p:sp>
        <p:nvSpPr>
          <p:cNvPr id="514" name="Google Shape;51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5" name="Google Shape;11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sp>
        <p:nvSpPr>
          <p:cNvPr id="116" name="Google Shape;116;p1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Components</a:t>
            </a:r>
            <a:r>
              <a:rPr lang="sv-SE"/>
              <a:t>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should select tests that thoroughly test component integrations.</a:t>
            </a:r>
            <a:endParaRPr b="1"/>
          </a:p>
        </p:txBody>
      </p:sp>
      <p:pic>
        <p:nvPicPr>
          <p:cNvPr id="117" name="Google Shape;117;p16"/>
          <p:cNvPicPr preferRelativeResize="0"/>
          <p:nvPr/>
        </p:nvPicPr>
        <p:blipFill>
          <a:blip r:embed="rId3">
            <a:alphaModFix/>
          </a:blip>
          <a:stretch>
            <a:fillRect/>
          </a:stretch>
        </p:blipFill>
        <p:spPr>
          <a:xfrm>
            <a:off x="5842400" y="748725"/>
            <a:ext cx="3155051" cy="3943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sp>
        <p:nvSpPr>
          <p:cNvPr id="125" name="Google Shape;125;p1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I</a:t>
            </a:r>
            <a:r>
              <a:rPr b="1" lang="sv-SE" sz="2400"/>
              <a:t>nteractions</a:t>
            </a:r>
            <a:r>
              <a:rPr lang="sv-SE" sz="2400"/>
              <a:t> result from combining </a:t>
            </a:r>
            <a:r>
              <a:rPr b="1" lang="sv-SE" sz="2400"/>
              <a:t>values</a:t>
            </a:r>
            <a:r>
              <a:rPr lang="sv-SE" sz="2400"/>
              <a:t> of individual </a:t>
            </a:r>
            <a:r>
              <a:rPr b="1" lang="sv-SE" sz="2400"/>
              <a:t>choices</a:t>
            </a:r>
            <a:r>
              <a:rPr lang="sv-SE" sz="2400"/>
              <a:t>.</a:t>
            </a:r>
            <a:endParaRPr sz="2400"/>
          </a:p>
          <a:p>
            <a:pPr indent="-355600" lvl="1" marL="914400" rtl="0" algn="l">
              <a:spcBef>
                <a:spcPts val="500"/>
              </a:spcBef>
              <a:spcAft>
                <a:spcPts val="0"/>
              </a:spcAft>
              <a:buSzPts val="2000"/>
              <a:buChar char="•"/>
            </a:pPr>
            <a:r>
              <a:rPr b="1" lang="sv-SE" sz="2000"/>
              <a:t>Inadvertent interactions</a:t>
            </a:r>
            <a:r>
              <a:rPr lang="sv-SE" sz="2000"/>
              <a:t>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inadvertent interactions.</a:t>
            </a:r>
            <a:endParaRPr sz="2400"/>
          </a:p>
        </p:txBody>
      </p:sp>
      <p:pic>
        <p:nvPicPr>
          <p:cNvPr id="126" name="Google Shape;126;p1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3" name="Google Shape;133;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34" name="Google Shape;134;p1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35" name="Google Shape;135;p1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2" name="Google Shape;142;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43" name="Google Shape;143;p1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independently.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44" name="Google Shape;144;p1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1" name="Google Shape;15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pic>
        <p:nvPicPr>
          <p:cNvPr id="152" name="Google Shape;152;p2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53" name="Google Shape;153;p2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